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56" r:id="rId4"/>
    <p:sldId id="258" r:id="rId5"/>
    <p:sldId id="259" r:id="rId6"/>
    <p:sldId id="278" r:id="rId7"/>
    <p:sldId id="287" r:id="rId8"/>
    <p:sldId id="266" r:id="rId9"/>
    <p:sldId id="279" r:id="rId10"/>
    <p:sldId id="280" r:id="rId11"/>
    <p:sldId id="267" r:id="rId12"/>
    <p:sldId id="268" r:id="rId13"/>
    <p:sldId id="269" r:id="rId14"/>
    <p:sldId id="270" r:id="rId15"/>
    <p:sldId id="276" r:id="rId16"/>
    <p:sldId id="281" r:id="rId17"/>
    <p:sldId id="282" r:id="rId18"/>
    <p:sldId id="274" r:id="rId19"/>
    <p:sldId id="275" r:id="rId20"/>
    <p:sldId id="265" r:id="rId21"/>
    <p:sldId id="284" r:id="rId22"/>
    <p:sldId id="285" r:id="rId23"/>
    <p:sldId id="263" r:id="rId24"/>
    <p:sldId id="271" r:id="rId25"/>
    <p:sldId id="272" r:id="rId26"/>
    <p:sldId id="273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CCFF"/>
    <a:srgbClr val="FF0000"/>
    <a:srgbClr val="000099"/>
    <a:srgbClr val="0033CC"/>
    <a:srgbClr val="FF00FF"/>
    <a:srgbClr val="CC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5" d="100"/>
          <a:sy n="65" d="100"/>
        </p:scale>
        <p:origin x="-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C851F-77EF-42D0-88B0-EDE6CFA52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065B6-DEA4-4146-B3D7-5DF6AE245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B2D22-EDDB-491A-AA06-2E567641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27282-7899-459D-9625-FB9B241EC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080F1-0D5F-487D-A440-45D708F40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2ED1F-2E72-46D5-9A81-3CD2422A8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38CB4-B94F-4B8A-8C1F-4F46C8688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A4E5D-BB7C-4FD0-AB80-5140781A6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5B29A-9679-4380-8B51-E0A179BC7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1BE02-6D81-4540-8EF2-920692D0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7FBE-8C1E-4E95-A8B1-DCAEE4F25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11DA632-06EA-40E4-B3D9-2E2981B8B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57200" y="2667000"/>
            <a:ext cx="8229600" cy="1524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85800" y="2803525"/>
            <a:ext cx="7848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bg1"/>
                </a:solidFill>
              </a:rPr>
              <a:t>This Presentation is Presented by: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2800" b="1" dirty="0" err="1" smtClean="0">
                <a:solidFill>
                  <a:srgbClr val="FFFF00"/>
                </a:solidFill>
              </a:rPr>
              <a:t>Vikas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</a:rPr>
              <a:t>Arora</a:t>
            </a: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Development Officer</a:t>
            </a:r>
            <a:endParaRPr lang="en-US" sz="2200" b="1" dirty="0">
              <a:solidFill>
                <a:srgbClr val="FFFF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 animBg="1"/>
      <p:bldP spid="308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050925" y="228600"/>
            <a:ext cx="6718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SELL BIG INSURANCE BE SELECTIVE</a:t>
            </a:r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95350" y="14478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YEAR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90600" y="1981200"/>
            <a:ext cx="585788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st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nd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3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rd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4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6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7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8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9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</a:t>
            </a:r>
            <a:r>
              <a:rPr lang="en-US" sz="22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  <a:endParaRPr lang="en-US" sz="22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4413" y="1447800"/>
            <a:ext cx="1068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PREMIUM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4800600" y="14478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%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6435725" y="1447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COMMISSION</a:t>
            </a:r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762000" y="1447800"/>
            <a:ext cx="7391400" cy="3810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762000" y="990600"/>
            <a:ext cx="7391400" cy="45720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914400" y="990600"/>
            <a:ext cx="1208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1 Cr. Policy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825500" y="1981200"/>
            <a:ext cx="25463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10,00,000</a:t>
            </a:r>
          </a:p>
          <a:p>
            <a:pPr algn="r"/>
            <a:endParaRPr lang="en-US" sz="2200" b="1">
              <a:solidFill>
                <a:schemeClr val="bg1"/>
              </a:solidFill>
              <a:latin typeface="Arial Narrow" pitchFamily="34" charset="0"/>
            </a:endParaRPr>
          </a:p>
          <a:p>
            <a:pPr algn="r"/>
            <a:r>
              <a:rPr lang="en-US" sz="2200" b="1">
                <a:solidFill>
                  <a:srgbClr val="FFFF00"/>
                </a:solidFill>
                <a:latin typeface="Arial Narrow" pitchFamily="34" charset="0"/>
              </a:rPr>
              <a:t>Total Paid</a:t>
            </a:r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200" b="1" u="sng">
                <a:solidFill>
                  <a:schemeClr val="bg1"/>
                </a:solidFill>
                <a:latin typeface="Arial Narrow" pitchFamily="34" charset="0"/>
              </a:rPr>
              <a:t>1,00,00,000</a:t>
            </a:r>
            <a:endParaRPr lang="en-US" b="1" u="sng">
              <a:solidFill>
                <a:schemeClr val="bg1"/>
              </a:solidFill>
            </a:endParaRPr>
          </a:p>
        </p:txBody>
      </p:sp>
      <p:sp>
        <p:nvSpPr>
          <p:cNvPr id="11277" name="Text Box 17"/>
          <p:cNvSpPr txBox="1">
            <a:spLocks noChangeArrowheads="1"/>
          </p:cNvSpPr>
          <p:nvPr/>
        </p:nvSpPr>
        <p:spPr bwMode="auto">
          <a:xfrm>
            <a:off x="4648200" y="1981200"/>
            <a:ext cx="70485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21%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7.5%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7.5%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5%</a:t>
            </a:r>
            <a:endParaRPr lang="en-US" b="1" u="sng">
              <a:solidFill>
                <a:schemeClr val="bg1"/>
              </a:solidFill>
            </a:endParaRPr>
          </a:p>
        </p:txBody>
      </p:sp>
      <p:sp>
        <p:nvSpPr>
          <p:cNvPr id="11278" name="Text Box 18"/>
          <p:cNvSpPr txBox="1">
            <a:spLocks noChangeArrowheads="1"/>
          </p:cNvSpPr>
          <p:nvPr/>
        </p:nvSpPr>
        <p:spPr bwMode="auto">
          <a:xfrm>
            <a:off x="6775450" y="1981200"/>
            <a:ext cx="10731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2,10,000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75,000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75,000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50,000</a:t>
            </a:r>
          </a:p>
          <a:p>
            <a:pPr algn="r"/>
            <a:endParaRPr lang="en-US" sz="2200" b="1">
              <a:solidFill>
                <a:schemeClr val="bg1"/>
              </a:solidFill>
              <a:latin typeface="Arial Narrow" pitchFamily="34" charset="0"/>
            </a:endParaRPr>
          </a:p>
          <a:p>
            <a:pPr algn="r"/>
            <a:r>
              <a:rPr lang="en-US" sz="2200" b="1" u="sng">
                <a:solidFill>
                  <a:schemeClr val="bg1"/>
                </a:solidFill>
                <a:latin typeface="Arial Narrow" pitchFamily="34" charset="0"/>
              </a:rPr>
              <a:t>7,10,000</a:t>
            </a:r>
            <a:endParaRPr lang="en-US" b="1" u="sng">
              <a:solidFill>
                <a:schemeClr val="bg1"/>
              </a:solidFill>
            </a:endParaRPr>
          </a:p>
        </p:txBody>
      </p:sp>
      <p:sp>
        <p:nvSpPr>
          <p:cNvPr id="11279" name="Text Box 19"/>
          <p:cNvSpPr txBox="1">
            <a:spLocks noChangeArrowheads="1"/>
          </p:cNvSpPr>
          <p:nvPr/>
        </p:nvSpPr>
        <p:spPr bwMode="auto">
          <a:xfrm>
            <a:off x="4800600" y="5546725"/>
            <a:ext cx="1987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  <a:latin typeface="Arial Narrow" pitchFamily="34" charset="0"/>
              </a:rPr>
              <a:t>Total Commission</a:t>
            </a:r>
          </a:p>
          <a:p>
            <a:r>
              <a:rPr lang="en-US" sz="2000" b="1">
                <a:solidFill>
                  <a:srgbClr val="FFFF00"/>
                </a:solidFill>
                <a:latin typeface="Arial Narrow" pitchFamily="34" charset="0"/>
              </a:rPr>
              <a:t>Earned by agent</a:t>
            </a:r>
          </a:p>
        </p:txBody>
      </p:sp>
      <p:sp>
        <p:nvSpPr>
          <p:cNvPr id="11280" name="Rectangle 20"/>
          <p:cNvSpPr>
            <a:spLocks noChangeArrowheads="1"/>
          </p:cNvSpPr>
          <p:nvPr/>
        </p:nvSpPr>
        <p:spPr bwMode="auto">
          <a:xfrm>
            <a:off x="762000" y="5562600"/>
            <a:ext cx="7391400" cy="6858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21"/>
          <p:cNvSpPr>
            <a:spLocks noChangeShapeType="1"/>
          </p:cNvSpPr>
          <p:nvPr/>
        </p:nvSpPr>
        <p:spPr bwMode="auto">
          <a:xfrm flipV="1">
            <a:off x="4038600" y="1447800"/>
            <a:ext cx="0" cy="48006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22"/>
          <p:cNvSpPr>
            <a:spLocks noChangeShapeType="1"/>
          </p:cNvSpPr>
          <p:nvPr/>
        </p:nvSpPr>
        <p:spPr bwMode="auto">
          <a:xfrm flipV="1">
            <a:off x="6019800" y="1447800"/>
            <a:ext cx="0" cy="41148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23"/>
          <p:cNvSpPr>
            <a:spLocks noChangeShapeType="1"/>
          </p:cNvSpPr>
          <p:nvPr/>
        </p:nvSpPr>
        <p:spPr bwMode="auto">
          <a:xfrm flipV="1">
            <a:off x="1905000" y="1447800"/>
            <a:ext cx="0" cy="41148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73225" y="541338"/>
            <a:ext cx="5794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Magic of Renewal Commissions</a:t>
            </a:r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22" name="Picture 10" descr="Band4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685800" y="1143000"/>
            <a:ext cx="777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1" descr="Commissions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685800" y="1579563"/>
            <a:ext cx="7772400" cy="405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09600" y="5803900"/>
            <a:ext cx="48641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Total Premium Collection - 2,75,00,000 </a:t>
            </a:r>
          </a:p>
          <a:p>
            <a:r>
              <a:rPr lang="en-US" sz="1600" b="1">
                <a:solidFill>
                  <a:schemeClr val="bg1"/>
                </a:solidFill>
              </a:rPr>
              <a:t>Total Renewal commission@5% will be 13,75000 P.A.</a:t>
            </a:r>
          </a:p>
          <a:p>
            <a:r>
              <a:rPr lang="en-US" sz="1600" b="1">
                <a:solidFill>
                  <a:schemeClr val="bg1"/>
                </a:solidFill>
              </a:rPr>
              <a:t>Recurring Consistent Income 1,14583 P.M.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156325" y="5715000"/>
            <a:ext cx="22987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u="sng">
                <a:solidFill>
                  <a:srgbClr val="00CCFF"/>
                </a:solidFill>
              </a:rPr>
              <a:t>SOURCE</a:t>
            </a:r>
          </a:p>
          <a:p>
            <a:r>
              <a:rPr lang="en-US" sz="1800" b="1">
                <a:solidFill>
                  <a:srgbClr val="FFFF00"/>
                </a:solidFill>
              </a:rPr>
              <a:t>Business standard</a:t>
            </a:r>
          </a:p>
          <a:p>
            <a:r>
              <a:rPr lang="en-US" sz="1800" b="1">
                <a:solidFill>
                  <a:srgbClr val="FFFF00"/>
                </a:solidFill>
              </a:rPr>
              <a:t>24th September 2001.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utoUpdateAnimBg="0"/>
      <p:bldP spid="13324" grpId="0" autoUpdateAnimBg="0"/>
      <p:bldP spid="1332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9" descr="Pansionman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/>
          <a:stretch>
            <a:fillRect/>
          </a:stretch>
        </p:blipFill>
        <p:spPr bwMode="auto">
          <a:xfrm>
            <a:off x="3770313" y="1023938"/>
            <a:ext cx="1792287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978025" y="541338"/>
            <a:ext cx="5565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You Create your own Pension:</a:t>
            </a:r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95400" y="3657600"/>
            <a:ext cx="6705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As Years pass by,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the Renewal Commission starts building up.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There by assuring you a pension for the next 20 to 25 Years &amp; the Beauty of  it is...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895600" y="5368925"/>
            <a:ext cx="34909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000">
                <a:solidFill>
                  <a:srgbClr val="FFFF00"/>
                </a:solidFill>
              </a:rPr>
              <a:t>“ Hereditary Income”</a:t>
            </a:r>
            <a:endParaRPr lang="en-US"/>
          </a:p>
        </p:txBody>
      </p:sp>
      <p:pic>
        <p:nvPicPr>
          <p:cNvPr id="14344" name="Picture 8" descr="Band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6096000"/>
            <a:ext cx="77866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2" grpId="0" autoUpdateAnimBg="0"/>
      <p:bldP spid="1434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884488" y="541338"/>
            <a:ext cx="3287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Club Membership</a:t>
            </a:r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50875" y="990600"/>
            <a:ext cx="757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FF00"/>
                </a:solidFill>
                <a:latin typeface="Arial Narrow" pitchFamily="34" charset="0"/>
              </a:rPr>
              <a:t>..is recognition given for Outstanding Performance by Agents.</a:t>
            </a:r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85800" y="16002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Distinguished Club Membership</a:t>
            </a:r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01675" y="2168525"/>
            <a:ext cx="491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Branch Manager’s Club Membership</a:t>
            </a:r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01675" y="2778125"/>
            <a:ext cx="529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Divisional Manager’s Club Membership</a:t>
            </a:r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01675" y="3387725"/>
            <a:ext cx="474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Zonal Manager’s Club Membership</a:t>
            </a:r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701675" y="3997325"/>
            <a:ext cx="407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Chairman’s Club Membership</a:t>
            </a:r>
            <a:endParaRPr lang="en-US"/>
          </a:p>
        </p:txBody>
      </p:sp>
      <p:pic>
        <p:nvPicPr>
          <p:cNvPr id="15374" name="Picture 14" descr="Number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572000"/>
            <a:ext cx="1752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5" descr="Band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248400"/>
            <a:ext cx="778668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utoUpdateAnimBg="0"/>
      <p:bldP spid="15369" grpId="0" autoUpdateAnimBg="0"/>
      <p:bldP spid="15370" grpId="0" autoUpdateAnimBg="0"/>
      <p:bldP spid="15371" grpId="0" autoUpdateAnimBg="0"/>
      <p:bldP spid="15372" grpId="0" autoUpdateAnimBg="0"/>
      <p:bldP spid="1537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744788" y="577850"/>
            <a:ext cx="350837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500" b="1">
                <a:solidFill>
                  <a:schemeClr val="bg1"/>
                </a:solidFill>
                <a:latin typeface="Tahoma" pitchFamily="34" charset="0"/>
              </a:rPr>
              <a:t>Fringe Benefits to</a:t>
            </a:r>
            <a:r>
              <a:rPr lang="en-US" sz="2800">
                <a:solidFill>
                  <a:schemeClr val="bg1"/>
                </a:solidFill>
                <a:latin typeface="Tahoma" pitchFamily="34" charset="0"/>
              </a:rPr>
              <a:t/>
            </a:r>
            <a:br>
              <a:rPr lang="en-US" sz="2800">
                <a:solidFill>
                  <a:schemeClr val="bg1"/>
                </a:solidFill>
                <a:latin typeface="Tahoma" pitchFamily="34" charset="0"/>
              </a:rPr>
            </a:br>
            <a:r>
              <a:rPr lang="en-US" sz="3000" b="1">
                <a:solidFill>
                  <a:schemeClr val="bg1"/>
                </a:solidFill>
                <a:latin typeface="Tahoma" pitchFamily="34" charset="0"/>
              </a:rPr>
              <a:t>Club Membership</a:t>
            </a:r>
            <a:endParaRPr lang="en-US" sz="300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143000" y="2133600"/>
            <a:ext cx="58547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200">
                <a:solidFill>
                  <a:srgbClr val="FFFF00"/>
                </a:solidFill>
              </a:rPr>
              <a:t>• Interest free Advance for 2 wheeler or 4 wheeler.</a:t>
            </a:r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158875" y="2667000"/>
            <a:ext cx="57292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200">
                <a:solidFill>
                  <a:srgbClr val="FFFF00"/>
                </a:solidFill>
              </a:rPr>
              <a:t>• Interest free Advance for purchases of Personal </a:t>
            </a:r>
            <a:br>
              <a:rPr lang="en-US" sz="2200">
                <a:solidFill>
                  <a:srgbClr val="FFFF00"/>
                </a:solidFill>
              </a:rPr>
            </a:br>
            <a:r>
              <a:rPr lang="en-US" sz="2200">
                <a:solidFill>
                  <a:srgbClr val="FFFF00"/>
                </a:solidFill>
              </a:rPr>
              <a:t>  Computer, Furniture, Telephone etc.</a:t>
            </a:r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66813" y="3557588"/>
            <a:ext cx="4683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200">
                <a:solidFill>
                  <a:srgbClr val="FFFF00"/>
                </a:solidFill>
              </a:rPr>
              <a:t>• Housing Loan at the rate of 5.25% p.a.</a:t>
            </a:r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184275" y="4121150"/>
            <a:ext cx="6969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200">
                <a:solidFill>
                  <a:srgbClr val="FFFF00"/>
                </a:solidFill>
              </a:rPr>
              <a:t>• Reimbursement of expenses on Stationery Office </a:t>
            </a:r>
            <a:br>
              <a:rPr lang="en-US" sz="2200">
                <a:solidFill>
                  <a:srgbClr val="FFFF00"/>
                </a:solidFill>
              </a:rPr>
            </a:br>
            <a:r>
              <a:rPr lang="en-US" sz="2200">
                <a:solidFill>
                  <a:srgbClr val="FFFF00"/>
                </a:solidFill>
              </a:rPr>
              <a:t>  and Sales Promotion, Gift Items.</a:t>
            </a:r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929188" y="5122863"/>
            <a:ext cx="261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00"/>
                </a:solidFill>
              </a:rPr>
              <a:t>…And Many More.</a:t>
            </a:r>
            <a:endParaRPr lang="en-US"/>
          </a:p>
        </p:txBody>
      </p:sp>
      <p:pic>
        <p:nvPicPr>
          <p:cNvPr id="16394" name="Picture 10" descr="Band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6223000"/>
            <a:ext cx="599598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89" grpId="0" autoUpdateAnimBg="0"/>
      <p:bldP spid="16390" grpId="0" autoUpdateAnimBg="0"/>
      <p:bldP spid="16391" grpId="0" autoUpdateAnimBg="0"/>
      <p:bldP spid="16392" grpId="0" autoUpdateAnimBg="0"/>
      <p:bldP spid="1639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4"/>
          <p:cNvSpPr>
            <a:spLocks noChangeArrowheads="1"/>
          </p:cNvSpPr>
          <p:nvPr/>
        </p:nvSpPr>
        <p:spPr bwMode="auto">
          <a:xfrm>
            <a:off x="228600" y="6172200"/>
            <a:ext cx="8686800" cy="3810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740025" y="541338"/>
            <a:ext cx="363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Benefits Quantified</a:t>
            </a:r>
            <a:endParaRPr lang="en-US"/>
          </a:p>
        </p:txBody>
      </p: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685800" y="1219200"/>
            <a:ext cx="79248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</a:rPr>
              <a:t>• Office Expanses						30,000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Sales Promotional Expenses				1,400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Festival Advances					7,000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Letterhead, Envelopes					1,000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Housing Loan (3.75 lacs@5.25%)				18,750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Car Advance (4lacs)					42,000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Computer Advance-50,000				5,250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Computer Maintenance Allowance				6,000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Telephone						12,000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Advance for Purchase/Repair of Office			21,000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Expenses for Conven					25,000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• Out of Pocket Expenses					2,500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</a:rPr>
              <a:t>		</a:t>
            </a:r>
            <a:r>
              <a:rPr lang="en-US" sz="1800" b="1" u="sng">
                <a:solidFill>
                  <a:srgbClr val="FFFF00"/>
                </a:solidFill>
              </a:rPr>
              <a:t>TOTAL	</a:t>
            </a:r>
            <a:r>
              <a:rPr lang="en-US" sz="1800" b="1">
                <a:solidFill>
                  <a:schemeClr val="bg1"/>
                </a:solidFill>
              </a:rPr>
              <a:t>				</a:t>
            </a:r>
            <a:r>
              <a:rPr lang="en-US" sz="1800" b="1" u="sng">
                <a:solidFill>
                  <a:srgbClr val="FFFF00"/>
                </a:solidFill>
              </a:rPr>
              <a:t>1,71,900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</a:rPr>
              <a:t>Free Term Insurance					1,25,000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Gratuity							2,00,000</a:t>
            </a:r>
            <a:br>
              <a:rPr lang="en-US" sz="1800" b="1">
                <a:solidFill>
                  <a:schemeClr val="bg1"/>
                </a:solidFill>
              </a:rPr>
            </a:br>
            <a:r>
              <a:rPr lang="en-US" sz="1800" b="1">
                <a:solidFill>
                  <a:schemeClr val="bg1"/>
                </a:solidFill>
              </a:rPr>
              <a:t>Training Expenses if Nominated by LIC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2192338" y="6096000"/>
            <a:ext cx="448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We take at most care of our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166938" y="1081088"/>
            <a:ext cx="4799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International Recognition</a:t>
            </a:r>
            <a:endParaRPr lang="en-US"/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914400" y="1752600"/>
            <a:ext cx="7315200" cy="33528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1371600" y="2057400"/>
            <a:ext cx="15001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M.D.R.T</a:t>
            </a:r>
          </a:p>
          <a:p>
            <a:endParaRPr lang="en-US" b="1">
              <a:solidFill>
                <a:schemeClr val="bg1"/>
              </a:solidFill>
              <a:latin typeface="Verdana" pitchFamily="34" charset="0"/>
            </a:endParaRPr>
          </a:p>
          <a:p>
            <a:endParaRPr lang="en-US" b="1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COT</a:t>
            </a:r>
          </a:p>
          <a:p>
            <a:endParaRPr lang="en-US" b="1">
              <a:solidFill>
                <a:schemeClr val="bg1"/>
              </a:solidFill>
              <a:latin typeface="Verdana" pitchFamily="34" charset="0"/>
            </a:endParaRPr>
          </a:p>
          <a:p>
            <a:endParaRPr lang="en-US" b="1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TOT</a:t>
            </a: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3829050" y="2057400"/>
            <a:ext cx="38322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7,59,100 Commission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22,77,300 Commission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45,54,600 Commission</a:t>
            </a:r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17415" name="Line 11"/>
          <p:cNvSpPr>
            <a:spLocks noChangeShapeType="1"/>
          </p:cNvSpPr>
          <p:nvPr/>
        </p:nvSpPr>
        <p:spPr bwMode="auto">
          <a:xfrm>
            <a:off x="914400" y="2819400"/>
            <a:ext cx="7315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12"/>
          <p:cNvSpPr>
            <a:spLocks noChangeShapeType="1"/>
          </p:cNvSpPr>
          <p:nvPr/>
        </p:nvSpPr>
        <p:spPr bwMode="auto">
          <a:xfrm>
            <a:off x="914400" y="3886200"/>
            <a:ext cx="7315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2209800" y="5257800"/>
            <a:ext cx="473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CCFF"/>
                </a:solidFill>
                <a:latin typeface="Arial Black" pitchFamily="34" charset="0"/>
              </a:rPr>
              <a:t>FLY TO U.S.A. Every Year…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782888" y="227013"/>
            <a:ext cx="35750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ALL THE DREAMS</a:t>
            </a:r>
          </a:p>
          <a:p>
            <a:pPr algn="ctr" eaLnBrk="0" hangingPunct="0"/>
            <a:r>
              <a:rPr lang="en-US" sz="3400" b="1" u="sng">
                <a:solidFill>
                  <a:srgbClr val="FFFF00"/>
                </a:solidFill>
                <a:latin typeface="Arial Black" pitchFamily="34" charset="0"/>
              </a:rPr>
              <a:t>OF YOUR LIFE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Arial Narrow" pitchFamily="34" charset="0"/>
              </a:rPr>
              <a:t>CAN COME TRUE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609600" y="2514600"/>
            <a:ext cx="8077200" cy="37338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32051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Unlimited Income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Two / Four Wheeler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Dreamed House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Dreamed Office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Status in Society</a:t>
            </a:r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4773613" y="2667000"/>
            <a:ext cx="3760787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International Status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Job Satisfaction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Pension For Generation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Help to the Nation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Peaceful Life</a:t>
            </a:r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438" name="Oval 11"/>
          <p:cNvSpPr>
            <a:spLocks noChangeArrowheads="1"/>
          </p:cNvSpPr>
          <p:nvPr/>
        </p:nvSpPr>
        <p:spPr bwMode="auto">
          <a:xfrm>
            <a:off x="685800" y="2743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Oval 12"/>
          <p:cNvSpPr>
            <a:spLocks noChangeArrowheads="1"/>
          </p:cNvSpPr>
          <p:nvPr/>
        </p:nvSpPr>
        <p:spPr bwMode="auto">
          <a:xfrm>
            <a:off x="685800" y="3505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13"/>
          <p:cNvSpPr>
            <a:spLocks noChangeArrowheads="1"/>
          </p:cNvSpPr>
          <p:nvPr/>
        </p:nvSpPr>
        <p:spPr bwMode="auto">
          <a:xfrm>
            <a:off x="685800" y="4267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14"/>
          <p:cNvSpPr>
            <a:spLocks noChangeArrowheads="1"/>
          </p:cNvSpPr>
          <p:nvPr/>
        </p:nvSpPr>
        <p:spPr bwMode="auto">
          <a:xfrm>
            <a:off x="685800" y="4953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Oval 15"/>
          <p:cNvSpPr>
            <a:spLocks noChangeArrowheads="1"/>
          </p:cNvSpPr>
          <p:nvPr/>
        </p:nvSpPr>
        <p:spPr bwMode="auto">
          <a:xfrm>
            <a:off x="685800" y="5715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16"/>
          <p:cNvSpPr>
            <a:spLocks noChangeArrowheads="1"/>
          </p:cNvSpPr>
          <p:nvPr/>
        </p:nvSpPr>
        <p:spPr bwMode="auto">
          <a:xfrm>
            <a:off x="4549775" y="2743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Oval 17"/>
          <p:cNvSpPr>
            <a:spLocks noChangeArrowheads="1"/>
          </p:cNvSpPr>
          <p:nvPr/>
        </p:nvSpPr>
        <p:spPr bwMode="auto">
          <a:xfrm>
            <a:off x="4549775" y="3505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18"/>
          <p:cNvSpPr>
            <a:spLocks noChangeArrowheads="1"/>
          </p:cNvSpPr>
          <p:nvPr/>
        </p:nvSpPr>
        <p:spPr bwMode="auto">
          <a:xfrm>
            <a:off x="4549775" y="4267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9"/>
          <p:cNvSpPr>
            <a:spLocks noChangeArrowheads="1"/>
          </p:cNvSpPr>
          <p:nvPr/>
        </p:nvSpPr>
        <p:spPr bwMode="auto">
          <a:xfrm>
            <a:off x="4549775" y="4953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Oval 20"/>
          <p:cNvSpPr>
            <a:spLocks noChangeArrowheads="1"/>
          </p:cNvSpPr>
          <p:nvPr/>
        </p:nvSpPr>
        <p:spPr bwMode="auto">
          <a:xfrm>
            <a:off x="4549775" y="5715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21"/>
          <p:cNvSpPr txBox="1">
            <a:spLocks noChangeArrowheads="1"/>
          </p:cNvSpPr>
          <p:nvPr/>
        </p:nvSpPr>
        <p:spPr bwMode="auto">
          <a:xfrm>
            <a:off x="2901950" y="1752600"/>
            <a:ext cx="30416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500">
                <a:solidFill>
                  <a:srgbClr val="0033CC"/>
                </a:solidFill>
                <a:latin typeface="Arial Black" pitchFamily="34" charset="0"/>
              </a:rPr>
              <a:t>A T  L I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59" name="Text Box 12"/>
          <p:cNvSpPr txBox="1">
            <a:spLocks noChangeArrowheads="1"/>
          </p:cNvSpPr>
          <p:nvPr/>
        </p:nvSpPr>
        <p:spPr bwMode="auto">
          <a:xfrm>
            <a:off x="228600" y="90488"/>
            <a:ext cx="874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Coming together is </a:t>
            </a:r>
            <a:r>
              <a:rPr lang="en-US" sz="1800" b="1" u="sng">
                <a:solidFill>
                  <a:schemeClr val="bg1"/>
                </a:solidFill>
              </a:rPr>
              <a:t>Beginning</a:t>
            </a:r>
            <a:r>
              <a:rPr lang="en-US" sz="1800">
                <a:solidFill>
                  <a:schemeClr val="bg1"/>
                </a:solidFill>
              </a:rPr>
              <a:t>...Working together is </a:t>
            </a:r>
            <a:r>
              <a:rPr lang="en-US" sz="1800" b="1" u="sng">
                <a:solidFill>
                  <a:schemeClr val="bg1"/>
                </a:solidFill>
              </a:rPr>
              <a:t>Progress</a:t>
            </a:r>
            <a:r>
              <a:rPr lang="en-US" sz="1800">
                <a:solidFill>
                  <a:schemeClr val="bg1"/>
                </a:solidFill>
              </a:rPr>
              <a:t>...Staying together is</a:t>
            </a:r>
            <a:r>
              <a:rPr lang="en-US" sz="1800" b="1">
                <a:solidFill>
                  <a:schemeClr val="bg1"/>
                </a:solidFill>
              </a:rPr>
              <a:t> </a:t>
            </a:r>
            <a:r>
              <a:rPr lang="en-US" sz="1800" b="1" u="sng">
                <a:solidFill>
                  <a:schemeClr val="bg1"/>
                </a:solidFill>
              </a:rPr>
              <a:t>Success</a:t>
            </a:r>
            <a:r>
              <a:rPr lang="en-US" sz="1800">
                <a:solidFill>
                  <a:schemeClr val="bg1"/>
                </a:solidFill>
              </a:rPr>
              <a:t>...</a:t>
            </a:r>
          </a:p>
        </p:txBody>
      </p:sp>
      <p:pic>
        <p:nvPicPr>
          <p:cNvPr id="19460" name="Picture 14" descr="Grow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685800"/>
            <a:ext cx="40513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15"/>
          <p:cNvSpPr txBox="1">
            <a:spLocks noChangeArrowheads="1"/>
          </p:cNvSpPr>
          <p:nvPr/>
        </p:nvSpPr>
        <p:spPr bwMode="auto">
          <a:xfrm>
            <a:off x="990600" y="1143000"/>
            <a:ext cx="704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 Narrow" pitchFamily="34" charset="0"/>
              </a:rPr>
              <a:t>FROM 35,000 CR. IN 2002    TO   200,000CR. UPTO 2010.</a:t>
            </a:r>
          </a:p>
        </p:txBody>
      </p:sp>
      <p:sp>
        <p:nvSpPr>
          <p:cNvPr id="19462" name="Line 17"/>
          <p:cNvSpPr>
            <a:spLocks noChangeShapeType="1"/>
          </p:cNvSpPr>
          <p:nvPr/>
        </p:nvSpPr>
        <p:spPr bwMode="auto">
          <a:xfrm>
            <a:off x="4267200" y="1600200"/>
            <a:ext cx="35814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18"/>
          <p:cNvSpPr>
            <a:spLocks noChangeShapeType="1"/>
          </p:cNvSpPr>
          <p:nvPr/>
        </p:nvSpPr>
        <p:spPr bwMode="auto">
          <a:xfrm flipH="1">
            <a:off x="1066800" y="1600200"/>
            <a:ext cx="32766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Text Box 19"/>
          <p:cNvSpPr txBox="1">
            <a:spLocks noChangeArrowheads="1"/>
          </p:cNvSpPr>
          <p:nvPr/>
        </p:nvSpPr>
        <p:spPr bwMode="auto">
          <a:xfrm>
            <a:off x="1425575" y="1600200"/>
            <a:ext cx="2460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Individual Insurance</a:t>
            </a:r>
          </a:p>
        </p:txBody>
      </p:sp>
      <p:sp>
        <p:nvSpPr>
          <p:cNvPr id="19465" name="Text Box 20"/>
          <p:cNvSpPr txBox="1">
            <a:spLocks noChangeArrowheads="1"/>
          </p:cNvSpPr>
          <p:nvPr/>
        </p:nvSpPr>
        <p:spPr bwMode="auto">
          <a:xfrm>
            <a:off x="4876800" y="1600200"/>
            <a:ext cx="2462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Corporate Insurance</a:t>
            </a:r>
          </a:p>
        </p:txBody>
      </p:sp>
      <p:pic>
        <p:nvPicPr>
          <p:cNvPr id="19466" name="Picture 21" descr="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057400"/>
            <a:ext cx="1865313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2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2057400"/>
            <a:ext cx="1865313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8" name="Text Box 23"/>
          <p:cNvSpPr txBox="1">
            <a:spLocks noChangeArrowheads="1"/>
          </p:cNvSpPr>
          <p:nvPr/>
        </p:nvSpPr>
        <p:spPr bwMode="auto">
          <a:xfrm>
            <a:off x="974725" y="4479925"/>
            <a:ext cx="32670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In India only 22% population is</a:t>
            </a:r>
          </a:p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insured till date.</a:t>
            </a:r>
          </a:p>
          <a:p>
            <a:endParaRPr lang="en-US" sz="20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Balance 78% insurable</a:t>
            </a:r>
          </a:p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Population is yet to be Insured.</a:t>
            </a:r>
          </a:p>
        </p:txBody>
      </p:sp>
      <p:sp>
        <p:nvSpPr>
          <p:cNvPr id="19469" name="Text Box 24"/>
          <p:cNvSpPr txBox="1">
            <a:spLocks noChangeArrowheads="1"/>
          </p:cNvSpPr>
          <p:nvPr/>
        </p:nvSpPr>
        <p:spPr bwMode="auto">
          <a:xfrm>
            <a:off x="4648200" y="4468813"/>
            <a:ext cx="42068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Only 9% Insurable Co.’s</a:t>
            </a:r>
          </a:p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Have taken corporate Insurance till Date.</a:t>
            </a:r>
          </a:p>
          <a:p>
            <a:endParaRPr lang="en-US" sz="20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Balance 91% Insurable Co.’s are yet</a:t>
            </a:r>
          </a:p>
          <a:p>
            <a:r>
              <a:rPr lang="en-US" sz="2000" b="1">
                <a:solidFill>
                  <a:schemeClr val="bg1"/>
                </a:solidFill>
                <a:latin typeface="Arial Narrow" pitchFamily="34" charset="0"/>
              </a:rPr>
              <a:t>to be tapped.</a:t>
            </a:r>
          </a:p>
        </p:txBody>
      </p:sp>
      <p:sp>
        <p:nvSpPr>
          <p:cNvPr id="19470" name="Text Box 25"/>
          <p:cNvSpPr txBox="1">
            <a:spLocks noChangeArrowheads="1"/>
          </p:cNvSpPr>
          <p:nvPr/>
        </p:nvSpPr>
        <p:spPr bwMode="auto">
          <a:xfrm>
            <a:off x="4648200" y="4083050"/>
            <a:ext cx="4405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FF00"/>
                </a:solidFill>
                <a:latin typeface="Arial Narrow" pitchFamily="34" charset="0"/>
              </a:rPr>
              <a:t>KEYMAN - PARTNERSHIP - EMPLOYER - EMLPOYEE</a:t>
            </a:r>
          </a:p>
        </p:txBody>
      </p:sp>
      <p:sp>
        <p:nvSpPr>
          <p:cNvPr id="19471" name="Line 26"/>
          <p:cNvSpPr>
            <a:spLocks noChangeShapeType="1"/>
          </p:cNvSpPr>
          <p:nvPr/>
        </p:nvSpPr>
        <p:spPr bwMode="auto">
          <a:xfrm>
            <a:off x="4267200" y="1600200"/>
            <a:ext cx="0" cy="45720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27"/>
          <p:cNvSpPr>
            <a:spLocks noChangeShapeType="1"/>
          </p:cNvSpPr>
          <p:nvPr/>
        </p:nvSpPr>
        <p:spPr bwMode="auto">
          <a:xfrm>
            <a:off x="1066800" y="6172200"/>
            <a:ext cx="68580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Text Box 28"/>
          <p:cNvSpPr txBox="1">
            <a:spLocks noChangeArrowheads="1"/>
          </p:cNvSpPr>
          <p:nvPr/>
        </p:nvSpPr>
        <p:spPr bwMode="auto">
          <a:xfrm>
            <a:off x="990600" y="6324600"/>
            <a:ext cx="7158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9900"/>
                </a:solidFill>
                <a:latin typeface="Arial Narrow" pitchFamily="34" charset="0"/>
              </a:rPr>
              <a:t>THERE IS A VAST POTENTIAL UNTAPPED MARKET FOR INSURANCE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1379538" y="417513"/>
            <a:ext cx="636428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Qualities you should </a:t>
            </a:r>
            <a:r>
              <a:rPr lang="en-US" sz="3800" b="1">
                <a:solidFill>
                  <a:srgbClr val="FFFF00"/>
                </a:solidFill>
                <a:latin typeface="Tahoma" pitchFamily="34" charset="0"/>
              </a:rPr>
              <a:t>Develop…</a:t>
            </a:r>
            <a:endParaRPr lang="en-US" sz="3800">
              <a:solidFill>
                <a:srgbClr val="FFFF00"/>
              </a:solidFill>
            </a:endParaRPr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1992313" y="1828800"/>
            <a:ext cx="48688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Continuous Knowledge update</a:t>
            </a:r>
          </a:p>
          <a:p>
            <a:pPr algn="ctr"/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Develop Relations &amp; Contacts</a:t>
            </a:r>
          </a:p>
          <a:p>
            <a:pPr algn="ctr"/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Positive Attitude</a:t>
            </a:r>
          </a:p>
          <a:p>
            <a:pPr algn="ctr"/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Consistency in meeting People</a:t>
            </a:r>
          </a:p>
          <a:p>
            <a:pPr algn="ctr"/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Great Patience</a:t>
            </a:r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85" name="Oval 11"/>
          <p:cNvSpPr>
            <a:spLocks noChangeArrowheads="1"/>
          </p:cNvSpPr>
          <p:nvPr/>
        </p:nvSpPr>
        <p:spPr bwMode="auto">
          <a:xfrm>
            <a:off x="1676400" y="1981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2"/>
          <p:cNvSpPr>
            <a:spLocks noChangeArrowheads="1"/>
          </p:cNvSpPr>
          <p:nvPr/>
        </p:nvSpPr>
        <p:spPr bwMode="auto">
          <a:xfrm>
            <a:off x="1752600" y="2667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13"/>
          <p:cNvSpPr>
            <a:spLocks noChangeArrowheads="1"/>
          </p:cNvSpPr>
          <p:nvPr/>
        </p:nvSpPr>
        <p:spPr bwMode="auto">
          <a:xfrm>
            <a:off x="2743200" y="3429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Oval 14"/>
          <p:cNvSpPr>
            <a:spLocks noChangeArrowheads="1"/>
          </p:cNvSpPr>
          <p:nvPr/>
        </p:nvSpPr>
        <p:spPr bwMode="auto">
          <a:xfrm>
            <a:off x="1676400" y="41148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Oval 15"/>
          <p:cNvSpPr>
            <a:spLocks noChangeArrowheads="1"/>
          </p:cNvSpPr>
          <p:nvPr/>
        </p:nvSpPr>
        <p:spPr bwMode="auto">
          <a:xfrm>
            <a:off x="2895600" y="48768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5800" y="2570163"/>
            <a:ext cx="7848600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</a:rPr>
              <a:t>The Profession of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2800" b="1">
                <a:solidFill>
                  <a:schemeClr val="bg1"/>
                </a:solidFill>
              </a:rPr>
              <a:t>LIFE INSURANCE CONSULTANT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2800">
                <a:solidFill>
                  <a:schemeClr val="bg1"/>
                </a:solidFill>
              </a:rPr>
              <a:t>Of</a:t>
            </a:r>
            <a:endParaRPr lang="en-US" sz="2500" b="1">
              <a:solidFill>
                <a:srgbClr val="FFFF00"/>
              </a:solidFill>
              <a:latin typeface="Verdana" pitchFamily="34" charset="0"/>
            </a:endParaRPr>
          </a:p>
        </p:txBody>
      </p:sp>
      <p:pic>
        <p:nvPicPr>
          <p:cNvPr id="24580" name="Picture 4" descr="We are th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932488"/>
            <a:ext cx="8035925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We Welcome you 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9963" y="1524000"/>
            <a:ext cx="46640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Life Insuranc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6725" y="4224338"/>
            <a:ext cx="56689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70138" y="468313"/>
            <a:ext cx="43862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Role to be </a:t>
            </a:r>
            <a:r>
              <a:rPr lang="en-US" sz="3400" b="1">
                <a:solidFill>
                  <a:srgbClr val="FFFF00"/>
                </a:solidFill>
                <a:latin typeface="Tahoma" pitchFamily="34" charset="0"/>
              </a:rPr>
              <a:t>Performed</a:t>
            </a:r>
            <a:endParaRPr lang="en-US" sz="3400">
              <a:solidFill>
                <a:srgbClr val="FFFF00"/>
              </a:solidFill>
            </a:endParaRPr>
          </a:p>
        </p:txBody>
      </p:sp>
      <p:sp>
        <p:nvSpPr>
          <p:cNvPr id="21508" name="Text Box 27"/>
          <p:cNvSpPr txBox="1">
            <a:spLocks noChangeArrowheads="1"/>
          </p:cNvSpPr>
          <p:nvPr/>
        </p:nvSpPr>
        <p:spPr bwMode="auto">
          <a:xfrm>
            <a:off x="1117600" y="1828800"/>
            <a:ext cx="74612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Prepare a list of People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Introduce yourself to them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Approach them Professionally</a:t>
            </a:r>
          </a:p>
          <a:p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" pitchFamily="34" charset="0"/>
              </a:rPr>
              <a:t>Present them New &amp; Innovative ideas/concepts</a:t>
            </a:r>
          </a:p>
          <a:p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09" name="Oval 28"/>
          <p:cNvSpPr>
            <a:spLocks noChangeArrowheads="1"/>
          </p:cNvSpPr>
          <p:nvPr/>
        </p:nvSpPr>
        <p:spPr bwMode="auto">
          <a:xfrm>
            <a:off x="685800" y="1981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29"/>
          <p:cNvSpPr>
            <a:spLocks noChangeArrowheads="1"/>
          </p:cNvSpPr>
          <p:nvPr/>
        </p:nvSpPr>
        <p:spPr bwMode="auto">
          <a:xfrm>
            <a:off x="685800" y="2667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1" name="Oval 30"/>
          <p:cNvSpPr>
            <a:spLocks noChangeArrowheads="1"/>
          </p:cNvSpPr>
          <p:nvPr/>
        </p:nvSpPr>
        <p:spPr bwMode="auto">
          <a:xfrm>
            <a:off x="685800" y="3429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2" name="Oval 31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Text Box 32"/>
          <p:cNvSpPr txBox="1">
            <a:spLocks noChangeArrowheads="1"/>
          </p:cNvSpPr>
          <p:nvPr/>
        </p:nvSpPr>
        <p:spPr bwMode="auto">
          <a:xfrm>
            <a:off x="2057400" y="5273675"/>
            <a:ext cx="485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CCFF"/>
                </a:solidFill>
                <a:latin typeface="Verdana" pitchFamily="34" charset="0"/>
              </a:rPr>
              <a:t>Our executive will help you</a:t>
            </a:r>
          </a:p>
          <a:p>
            <a:pPr algn="ctr"/>
            <a:r>
              <a:rPr lang="en-US" b="1">
                <a:solidFill>
                  <a:srgbClr val="00CCFF"/>
                </a:solidFill>
                <a:latin typeface="Verdana" pitchFamily="34" charset="0"/>
              </a:rPr>
              <a:t>At every step</a:t>
            </a:r>
          </a:p>
        </p:txBody>
      </p:sp>
      <p:sp>
        <p:nvSpPr>
          <p:cNvPr id="21514" name="Rectangle 33"/>
          <p:cNvSpPr>
            <a:spLocks noChangeArrowheads="1"/>
          </p:cNvSpPr>
          <p:nvPr/>
        </p:nvSpPr>
        <p:spPr bwMode="auto">
          <a:xfrm>
            <a:off x="1600200" y="5105400"/>
            <a:ext cx="5791200" cy="12192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017713" y="457200"/>
            <a:ext cx="510222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How much time should one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Devote to this </a:t>
            </a:r>
            <a:r>
              <a:rPr lang="en-US" sz="3500" b="1" u="sng">
                <a:solidFill>
                  <a:srgbClr val="FFFF00"/>
                </a:solidFill>
                <a:latin typeface="Tahoma" pitchFamily="34" charset="0"/>
              </a:rPr>
              <a:t>BUSINESS</a:t>
            </a:r>
            <a:endParaRPr lang="en-US" sz="3500" u="sng">
              <a:solidFill>
                <a:srgbClr val="FFFF00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85975" y="2273300"/>
            <a:ext cx="4924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It’s a parallel profession.</a:t>
            </a:r>
          </a:p>
          <a:p>
            <a:pPr algn="ctr"/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Which goes with your presents</a:t>
            </a:r>
          </a:p>
          <a:p>
            <a:pPr algn="ctr"/>
            <a:endParaRPr lang="en-US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Verdana" pitchFamily="34" charset="0"/>
              </a:rPr>
              <a:t>Service / Business / Profession</a:t>
            </a:r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2533" name="Text Box 9"/>
          <p:cNvSpPr txBox="1">
            <a:spLocks noChangeArrowheads="1"/>
          </p:cNvSpPr>
          <p:nvPr/>
        </p:nvSpPr>
        <p:spPr bwMode="auto">
          <a:xfrm>
            <a:off x="2347913" y="5334000"/>
            <a:ext cx="4297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CCFF"/>
                </a:solidFill>
                <a:latin typeface="Verdana" pitchFamily="34" charset="0"/>
              </a:rPr>
              <a:t>YOU NEED NOT DEVOTE</a:t>
            </a:r>
          </a:p>
          <a:p>
            <a:pPr algn="ctr"/>
            <a:r>
              <a:rPr lang="en-US" b="1">
                <a:solidFill>
                  <a:srgbClr val="00CCFF"/>
                </a:solidFill>
                <a:latin typeface="Verdana" pitchFamily="34" charset="0"/>
              </a:rPr>
              <a:t>SEPARET TIME FOR IT…</a:t>
            </a:r>
          </a:p>
        </p:txBody>
      </p:sp>
      <p:sp>
        <p:nvSpPr>
          <p:cNvPr id="22534" name="Rectangle 10"/>
          <p:cNvSpPr>
            <a:spLocks noChangeArrowheads="1"/>
          </p:cNvSpPr>
          <p:nvPr/>
        </p:nvSpPr>
        <p:spPr bwMode="auto">
          <a:xfrm>
            <a:off x="1600200" y="5105400"/>
            <a:ext cx="5791200" cy="12192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971800" y="517525"/>
            <a:ext cx="30734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Our </a:t>
            </a:r>
            <a:r>
              <a:rPr lang="en-US" sz="3500" b="1" u="sng">
                <a:solidFill>
                  <a:srgbClr val="FFFF00"/>
                </a:solidFill>
                <a:latin typeface="Tahoma" pitchFamily="34" charset="0"/>
              </a:rPr>
              <a:t>SUPPORT</a:t>
            </a:r>
            <a:endParaRPr lang="en-US" sz="3500" u="sng">
              <a:solidFill>
                <a:srgbClr val="FFFF00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0" y="1689100"/>
            <a:ext cx="61626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Customized Training</a:t>
            </a:r>
          </a:p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Through Product Knowledge</a:t>
            </a:r>
          </a:p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Effective Skills &amp; Marketing Ideas</a:t>
            </a:r>
          </a:p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Personal Counseling</a:t>
            </a:r>
          </a:p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Regular Monitoring &amp;</a:t>
            </a:r>
          </a:p>
          <a:p>
            <a:r>
              <a:rPr lang="en-US" sz="2800">
                <a:solidFill>
                  <a:schemeClr val="bg1"/>
                </a:solidFill>
                <a:latin typeface="Verdana" pitchFamily="34" charset="0"/>
              </a:rPr>
              <a:t>Strong Back Office Support</a:t>
            </a:r>
          </a:p>
          <a:p>
            <a:r>
              <a:rPr lang="en-US" sz="2800">
                <a:solidFill>
                  <a:srgbClr val="FFFF00"/>
                </a:solidFill>
                <a:latin typeface="Verdana" pitchFamily="34" charset="0"/>
              </a:rPr>
              <a:t>-  Office Staff</a:t>
            </a:r>
          </a:p>
          <a:p>
            <a:r>
              <a:rPr lang="en-US" sz="2800">
                <a:solidFill>
                  <a:srgbClr val="FFFF00"/>
                </a:solidFill>
                <a:latin typeface="Verdana" pitchFamily="34" charset="0"/>
              </a:rPr>
              <a:t>-  Assistant</a:t>
            </a:r>
          </a:p>
          <a:p>
            <a:r>
              <a:rPr lang="en-US" sz="2800">
                <a:solidFill>
                  <a:srgbClr val="FFFF00"/>
                </a:solidFill>
                <a:latin typeface="Verdana" pitchFamily="34" charset="0"/>
              </a:rPr>
              <a:t>-  Training Executives</a:t>
            </a:r>
          </a:p>
          <a:p>
            <a:r>
              <a:rPr lang="en-US" sz="2800">
                <a:solidFill>
                  <a:srgbClr val="FFFF00"/>
                </a:solidFill>
                <a:latin typeface="Verdana" pitchFamily="34" charset="0"/>
              </a:rPr>
              <a:t>-  Marketing Executives</a:t>
            </a:r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>
            <a:off x="1447800" y="18288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Oval 8"/>
          <p:cNvSpPr>
            <a:spLocks noChangeArrowheads="1"/>
          </p:cNvSpPr>
          <p:nvPr/>
        </p:nvSpPr>
        <p:spPr bwMode="auto">
          <a:xfrm>
            <a:off x="1447800" y="2286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59" name="Oval 9"/>
          <p:cNvSpPr>
            <a:spLocks noChangeArrowheads="1"/>
          </p:cNvSpPr>
          <p:nvPr/>
        </p:nvSpPr>
        <p:spPr bwMode="auto">
          <a:xfrm>
            <a:off x="1447800" y="2667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>
            <a:off x="1447800" y="3124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>
            <a:off x="1447800" y="35052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62" name="Oval 12"/>
          <p:cNvSpPr>
            <a:spLocks noChangeArrowheads="1"/>
          </p:cNvSpPr>
          <p:nvPr/>
        </p:nvSpPr>
        <p:spPr bwMode="auto">
          <a:xfrm>
            <a:off x="1447800" y="3962400"/>
            <a:ext cx="228600" cy="228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295400" y="533400"/>
            <a:ext cx="63039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The Procedure to become a</a:t>
            </a:r>
            <a:br>
              <a:rPr lang="en-US" sz="2800" b="1">
                <a:solidFill>
                  <a:schemeClr val="bg1"/>
                </a:solidFill>
                <a:latin typeface="Tahoma" pitchFamily="34" charset="0"/>
              </a:rPr>
            </a:br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Life Insurance Agent</a:t>
            </a:r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981200" y="18288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• Qualification : </a:t>
            </a:r>
            <a:r>
              <a:rPr lang="en-US" b="1">
                <a:solidFill>
                  <a:srgbClr val="FFFF00"/>
                </a:solidFill>
              </a:rPr>
              <a:t>Graduate.</a:t>
            </a:r>
            <a:endParaRPr lang="en-US" b="1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981200" y="2514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• Formal training for a period of 50 hours.</a:t>
            </a:r>
            <a:r>
              <a:rPr lang="en-US"/>
              <a:t> 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981200" y="3200400"/>
            <a:ext cx="640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• To Qualify Examination conducted by the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   Insurance Institute of India.  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981200" y="42672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• Personal Interview.</a:t>
            </a:r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981200" y="4953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• Issue of Licence by the I.R.D.A.</a:t>
            </a:r>
            <a:endParaRPr lang="en-US"/>
          </a:p>
        </p:txBody>
      </p:sp>
      <p:pic>
        <p:nvPicPr>
          <p:cNvPr id="9233" name="Picture 17" descr="F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6172200"/>
            <a:ext cx="77866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 autoUpdateAnimBg="0"/>
      <p:bldP spid="9228" grpId="0" autoUpdateAnimBg="0"/>
      <p:bldP spid="9229" grpId="0" autoUpdateAnimBg="0"/>
      <p:bldP spid="9230" grpId="0" autoUpdateAnimBg="0"/>
      <p:bldP spid="9231" grpId="0" autoUpdateAnimBg="0"/>
      <p:bldP spid="92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451225" y="1295400"/>
            <a:ext cx="1817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CENTRAL OFFICE</a:t>
            </a:r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865313" y="541338"/>
            <a:ext cx="5227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Our Organisational Strength</a:t>
            </a:r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351213" y="1609725"/>
            <a:ext cx="202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rgbClr val="FFFF00"/>
                </a:solidFill>
                <a:latin typeface="Arial Black" pitchFamily="34" charset="0"/>
              </a:rPr>
              <a:t>YOGAKSHEMA</a:t>
            </a:r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1066800" y="2209800"/>
            <a:ext cx="6858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066800" y="22098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343400" y="1981200"/>
            <a:ext cx="0" cy="990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057400" y="22098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3200400" y="22098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470525" y="22098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6669088" y="22098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7924800" y="22098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09600" y="2982913"/>
            <a:ext cx="14239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EAST/ECZ</a:t>
            </a:r>
          </a:p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(Kolkata/PATNA)</a:t>
            </a:r>
            <a:endParaRPr lang="en-US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636713" y="2971800"/>
            <a:ext cx="11445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WEST</a:t>
            </a:r>
          </a:p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      (Mumbai)</a:t>
            </a:r>
            <a:endParaRPr lang="en-US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851150" y="2987675"/>
            <a:ext cx="10080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SOUTH</a:t>
            </a:r>
            <a:br>
              <a:rPr lang="en-US" sz="15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(CHENNAI)</a:t>
            </a:r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4976813" y="2998788"/>
            <a:ext cx="9302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CENTRAL</a:t>
            </a:r>
          </a:p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(Bhopal)</a:t>
            </a:r>
            <a:endParaRPr lang="en-US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6124575" y="2987675"/>
            <a:ext cx="1128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N. CENTRAL</a:t>
            </a:r>
          </a:p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(Kanpur)</a:t>
            </a:r>
            <a:endParaRPr lang="en-US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375525" y="3003550"/>
            <a:ext cx="1120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S. CENTRAL</a:t>
            </a:r>
          </a:p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(Hyderabad)</a:t>
            </a:r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1905000" y="3581400"/>
            <a:ext cx="5181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903663" y="2987675"/>
            <a:ext cx="7635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NORTH</a:t>
            </a:r>
          </a:p>
          <a:p>
            <a:pPr algn="ctr" eaLnBrk="0" hangingPunct="0"/>
            <a:r>
              <a:rPr lang="en-US" sz="1500" b="1">
                <a:solidFill>
                  <a:schemeClr val="bg1"/>
                </a:solidFill>
                <a:latin typeface="Arial Narrow" pitchFamily="34" charset="0"/>
              </a:rPr>
              <a:t>(DELHI)</a:t>
            </a:r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1905000" y="35814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343400" y="35814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7086600" y="3581400"/>
            <a:ext cx="0" cy="762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066800" y="4267200"/>
            <a:ext cx="2106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CONNAUGHT PLACE</a:t>
            </a:r>
            <a:endParaRPr lang="en-US"/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3810000" y="4267200"/>
            <a:ext cx="866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DELHI-I</a:t>
            </a:r>
            <a:endParaRPr lang="en-US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6780213" y="4267200"/>
            <a:ext cx="59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31-C</a:t>
            </a:r>
            <a:endParaRPr lang="en-US"/>
          </a:p>
        </p:txBody>
      </p:sp>
      <p:pic>
        <p:nvPicPr>
          <p:cNvPr id="17438" name="Picture 30" descr="Band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273800"/>
            <a:ext cx="67706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9" name="Text Box 31"/>
          <p:cNvSpPr txBox="1">
            <a:spLocks noChangeArrowheads="1"/>
          </p:cNvSpPr>
          <p:nvPr/>
        </p:nvSpPr>
        <p:spPr bwMode="auto">
          <a:xfrm rot="-5400000">
            <a:off x="-350837" y="2635250"/>
            <a:ext cx="1373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Zonal Offices</a:t>
            </a:r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914400" y="5254625"/>
            <a:ext cx="26035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FF"/>
                </a:solidFill>
              </a:rPr>
              <a:t>ZONES         	- 8</a:t>
            </a:r>
          </a:p>
          <a:p>
            <a:r>
              <a:rPr lang="en-US" sz="1800" b="1">
                <a:solidFill>
                  <a:srgbClr val="FF00FF"/>
                </a:solidFill>
              </a:rPr>
              <a:t>DIVISIONS   	- 108</a:t>
            </a:r>
          </a:p>
          <a:p>
            <a:r>
              <a:rPr lang="en-US" sz="1800" b="1">
                <a:solidFill>
                  <a:srgbClr val="FF00FF"/>
                </a:solidFill>
              </a:rPr>
              <a:t>BRANCHES 	- 2048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4768850" y="5256213"/>
            <a:ext cx="30607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00FF"/>
                </a:solidFill>
              </a:rPr>
              <a:t>STAFF    	 - 1,23,000</a:t>
            </a:r>
          </a:p>
          <a:p>
            <a:r>
              <a:rPr lang="en-US" sz="1800" b="1">
                <a:solidFill>
                  <a:srgbClr val="FF00FF"/>
                </a:solidFill>
              </a:rPr>
              <a:t>DO’s        	- 30,000</a:t>
            </a:r>
          </a:p>
          <a:p>
            <a:r>
              <a:rPr lang="en-US" sz="1800" b="1">
                <a:solidFill>
                  <a:srgbClr val="FF00FF"/>
                </a:solidFill>
              </a:rPr>
              <a:t>AGENTS 	- 13,00,000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3810000" y="4814888"/>
            <a:ext cx="1109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u="sng">
                <a:solidFill>
                  <a:schemeClr val="bg1"/>
                </a:solidFill>
                <a:latin typeface="Arial Narrow" pitchFamily="34" charset="0"/>
              </a:rPr>
              <a:t>ALL INDIA</a:t>
            </a:r>
            <a:endParaRPr lang="en-US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1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6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17413" grpId="0" autoUpdateAnimBg="0"/>
      <p:bldP spid="17414" grpId="0" autoUpdateAnimBg="0"/>
      <p:bldP spid="17415" grpId="0" animBg="1"/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  <p:bldP spid="17422" grpId="0" animBg="1"/>
      <p:bldP spid="17423" grpId="0" autoUpdateAnimBg="0"/>
      <p:bldP spid="17424" grpId="0" autoUpdateAnimBg="0"/>
      <p:bldP spid="17425" grpId="0" autoUpdateAnimBg="0"/>
      <p:bldP spid="17426" grpId="0" autoUpdateAnimBg="0"/>
      <p:bldP spid="17427" grpId="0" autoUpdateAnimBg="0"/>
      <p:bldP spid="17428" grpId="0" autoUpdateAnimBg="0"/>
      <p:bldP spid="17429" grpId="0" animBg="1"/>
      <p:bldP spid="17430" grpId="0" autoUpdateAnimBg="0"/>
      <p:bldP spid="17431" grpId="0" animBg="1"/>
      <p:bldP spid="17432" grpId="0" animBg="1"/>
      <p:bldP spid="17433" grpId="0" animBg="1"/>
      <p:bldP spid="17434" grpId="0" autoUpdateAnimBg="0"/>
      <p:bldP spid="17435" grpId="0" autoUpdateAnimBg="0"/>
      <p:bldP spid="17436" grpId="0" autoUpdateAnimBg="0"/>
      <p:bldP spid="17439" grpId="0" autoUpdateAnimBg="0"/>
      <p:bldP spid="17440" grpId="0" autoUpdateAnimBg="0"/>
      <p:bldP spid="17441" grpId="0" autoUpdateAnimBg="0"/>
      <p:bldP spid="1744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" y="45085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chemeClr val="bg1"/>
                </a:solidFill>
                <a:latin typeface="Verdana" pitchFamily="34" charset="0"/>
              </a:rPr>
              <a:t>A Life Insurance Agent renders a Social Service to families, as well as generates funds for...</a:t>
            </a:r>
            <a:endParaRPr lang="en-US" b="1">
              <a:latin typeface="Verdana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447800" y="1289050"/>
            <a:ext cx="474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9900"/>
                </a:solidFill>
              </a:rPr>
              <a:t>LIC’s investments some high lights...</a:t>
            </a:r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800600" y="1843088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chemeClr val="bg1"/>
                </a:solidFill>
              </a:rPr>
              <a:t>fig. in Crores</a:t>
            </a:r>
            <a:endParaRPr lang="en-US" sz="1800" b="1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463675" y="2209800"/>
            <a:ext cx="4876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Central Govt. Securities		318673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State Govt. Securities			110697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Electricity				44358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Housing				34185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Water supply			6022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State Road			2700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Loans to Ind. Estates			450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Loans to sugar co-op.			370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Dev Authority			113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Port, Railway, Roadway		6022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Power generation			9797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Municipality			70</a:t>
            </a:r>
          </a:p>
          <a:p>
            <a:pPr eaLnBrk="0" hangingPunct="0"/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				</a:t>
            </a:r>
            <a:br>
              <a:rPr lang="en-US" sz="1800">
                <a:solidFill>
                  <a:schemeClr val="bg1"/>
                </a:solidFill>
                <a:latin typeface="Arial Narrow" pitchFamily="34" charset="0"/>
              </a:rPr>
            </a:br>
            <a:r>
              <a:rPr lang="en-US" sz="1800">
                <a:solidFill>
                  <a:schemeClr val="bg1"/>
                </a:solidFill>
                <a:latin typeface="Arial Narrow" pitchFamily="34" charset="0"/>
              </a:rPr>
              <a:t>				</a:t>
            </a:r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5,30,159</a:t>
            </a:r>
            <a:endParaRPr lang="en-US" b="1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539875" y="5730875"/>
            <a:ext cx="4953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1539875" y="6188075"/>
            <a:ext cx="4953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295400" y="6248400"/>
            <a:ext cx="58039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500" b="1">
                <a:solidFill>
                  <a:srgbClr val="000066"/>
                </a:solidFill>
              </a:rPr>
              <a:t>Nation Building Activities</a:t>
            </a:r>
            <a:endParaRPr lang="en-US" sz="3500">
              <a:solidFill>
                <a:srgbClr val="000066"/>
              </a:solidFill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 rot="-5400000">
            <a:off x="332582" y="5117306"/>
            <a:ext cx="194151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500" b="1">
                <a:solidFill>
                  <a:srgbClr val="0000FF"/>
                </a:solidFill>
              </a:rPr>
              <a:t>(Ref. 2009 LIC diary)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  <p:bldP spid="18437" grpId="0" autoUpdateAnimBg="0"/>
      <p:bldP spid="18438" grpId="0" autoUpdateAnimBg="0"/>
      <p:bldP spid="18439" grpId="0" autoUpdateAnimBg="0"/>
      <p:bldP spid="18440" grpId="0" animBg="1"/>
      <p:bldP spid="18441" grpId="0" animBg="1"/>
      <p:bldP spid="18442" grpId="0" autoUpdateAnimBg="0"/>
      <p:bldP spid="1844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122363" y="541338"/>
            <a:ext cx="6859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Govt. Guarantee &amp; Financial Strength</a:t>
            </a: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62000" y="1524000"/>
            <a:ext cx="3657600" cy="4724400"/>
          </a:xfrm>
          <a:prstGeom prst="rect">
            <a:avLst/>
          </a:prstGeom>
          <a:noFill/>
          <a:ln w="9525">
            <a:pattFill prst="sphere">
              <a:fgClr>
                <a:srgbClr val="9966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276350" y="1644650"/>
            <a:ext cx="276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</a:rPr>
              <a:t>Policies to be guaranteed by</a:t>
            </a:r>
          </a:p>
          <a:p>
            <a:pPr algn="ctr" eaLnBrk="0" hangingPunct="0"/>
            <a:r>
              <a:rPr lang="en-US" sz="1800">
                <a:solidFill>
                  <a:schemeClr val="bg1"/>
                </a:solidFill>
              </a:rPr>
              <a:t>Central Government</a:t>
            </a:r>
            <a:endParaRPr lang="en-US"/>
          </a:p>
        </p:txBody>
      </p:sp>
      <p:pic>
        <p:nvPicPr>
          <p:cNvPr id="19463" name="Picture 7" descr="Central Go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451100"/>
            <a:ext cx="350520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4724400" y="1446213"/>
            <a:ext cx="41148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FF00"/>
                </a:solidFill>
              </a:rPr>
              <a:t>Working Results</a:t>
            </a:r>
            <a:r>
              <a:rPr lang="en-US" sz="1400">
                <a:solidFill>
                  <a:schemeClr val="bg1"/>
                </a:solidFill>
              </a:rPr>
              <a:t>		</a:t>
            </a:r>
            <a:r>
              <a:rPr lang="en-US" sz="1400" b="1">
                <a:solidFill>
                  <a:srgbClr val="FFFF00"/>
                </a:solidFill>
              </a:rPr>
              <a:t>(Rs. In Crore)</a:t>
            </a:r>
            <a:r>
              <a:rPr lang="en-US" sz="140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Premium Income		1,49,706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Other Income		   21,110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Income from Investment	1,22,695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Total Income		2,93,511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Commission &amp; Adm. exp.	   18,677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Claims			   57,623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Total Expenses		  76,300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Reserve Fund		6,86,616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Total Assest		8,03,820</a:t>
            </a:r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4724400" y="1752600"/>
            <a:ext cx="3886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Line 12"/>
          <p:cNvSpPr>
            <a:spLocks noChangeShapeType="1"/>
          </p:cNvSpPr>
          <p:nvPr/>
        </p:nvSpPr>
        <p:spPr bwMode="auto">
          <a:xfrm>
            <a:off x="4724400" y="3276600"/>
            <a:ext cx="3886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Line 13"/>
          <p:cNvSpPr>
            <a:spLocks noChangeShapeType="1"/>
          </p:cNvSpPr>
          <p:nvPr/>
        </p:nvSpPr>
        <p:spPr bwMode="auto">
          <a:xfrm>
            <a:off x="4724400" y="3733800"/>
            <a:ext cx="3886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Line 14"/>
          <p:cNvSpPr>
            <a:spLocks noChangeShapeType="1"/>
          </p:cNvSpPr>
          <p:nvPr/>
        </p:nvSpPr>
        <p:spPr bwMode="auto">
          <a:xfrm>
            <a:off x="4724400" y="4876800"/>
            <a:ext cx="3886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Line 15"/>
          <p:cNvSpPr>
            <a:spLocks noChangeShapeType="1"/>
          </p:cNvSpPr>
          <p:nvPr/>
        </p:nvSpPr>
        <p:spPr bwMode="auto">
          <a:xfrm>
            <a:off x="4724400" y="5334000"/>
            <a:ext cx="38862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Text Box 18"/>
          <p:cNvSpPr txBox="1">
            <a:spLocks noChangeArrowheads="1"/>
          </p:cNvSpPr>
          <p:nvPr/>
        </p:nvSpPr>
        <p:spPr bwMode="auto">
          <a:xfrm rot="-5400000">
            <a:off x="-498475" y="5210175"/>
            <a:ext cx="17748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>
                <a:solidFill>
                  <a:schemeClr val="bg1"/>
                </a:solidFill>
              </a:rPr>
              <a:t>Ref. LIC diary 2009.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 rot="10800000" flipV="1">
            <a:off x="914400" y="2643188"/>
            <a:ext cx="73152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</a:rPr>
              <a:t>taking the opportunity to go through a Wonderful Career as a Life Insurance Agent for                 LIC OF INDIA</a:t>
            </a:r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 rot="10556646" flipV="1">
            <a:off x="1292225" y="1878013"/>
            <a:ext cx="662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Thank you very much for...</a:t>
            </a:r>
            <a:endParaRPr lang="en-US"/>
          </a:p>
        </p:txBody>
      </p:sp>
      <p:pic>
        <p:nvPicPr>
          <p:cNvPr id="30725" name="Picture 5" descr="Band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172200"/>
            <a:ext cx="67706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2286000" y="4967288"/>
            <a:ext cx="3397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Verdana" pitchFamily="34" charset="0"/>
              </a:rPr>
              <a:t>Vikas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en-US" b="1" smtClean="0">
                <a:solidFill>
                  <a:schemeClr val="bg1"/>
                </a:solidFill>
                <a:latin typeface="Verdana" pitchFamily="34" charset="0"/>
              </a:rPr>
              <a:t>Arora</a:t>
            </a:r>
            <a:endParaRPr lang="en-US" b="1" dirty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Verdana" pitchFamily="34" charset="0"/>
              </a:rPr>
              <a:t>-Development Officer</a:t>
            </a:r>
            <a:endParaRPr lang="en-US" sz="22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  <p:bldP spid="307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066800" y="15240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</a:rPr>
              <a:t>Life Insurance Agency is considered today as</a:t>
            </a:r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447800" y="4967288"/>
            <a:ext cx="6099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</a:rPr>
              <a:t>the </a:t>
            </a:r>
            <a:r>
              <a:rPr lang="en-US" sz="2800" b="1" u="sng">
                <a:solidFill>
                  <a:srgbClr val="FFFF00"/>
                </a:solidFill>
              </a:rPr>
              <a:t>Highest paid</a:t>
            </a:r>
            <a:r>
              <a:rPr lang="en-US" sz="2800">
                <a:solidFill>
                  <a:schemeClr val="bg1"/>
                </a:solidFill>
              </a:rPr>
              <a:t> profession in the world.</a:t>
            </a:r>
            <a:endParaRPr lang="en-US"/>
          </a:p>
        </p:txBody>
      </p:sp>
      <p:pic>
        <p:nvPicPr>
          <p:cNvPr id="2059" name="Picture 11" descr="Mon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514600"/>
            <a:ext cx="2743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895600" y="2438400"/>
            <a:ext cx="2895600" cy="22098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utoUpdateAnimBg="0"/>
      <p:bldP spid="2058" grpId="0" autoUpdateAnimBg="0"/>
      <p:bldP spid="206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362200" y="517525"/>
            <a:ext cx="4398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000" b="1">
                <a:solidFill>
                  <a:schemeClr val="bg1"/>
                </a:solidFill>
                <a:latin typeface="Tahoma" pitchFamily="34" charset="0"/>
              </a:rPr>
              <a:t>Earning Opportunities</a:t>
            </a:r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90600" y="4997450"/>
            <a:ext cx="708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bg1"/>
                </a:solidFill>
              </a:rPr>
              <a:t>There is no restriction to the amount of</a:t>
            </a:r>
          </a:p>
          <a:p>
            <a:pPr algn="ctr" eaLnBrk="0" hangingPunct="0"/>
            <a:r>
              <a:rPr lang="en-US" sz="2800">
                <a:solidFill>
                  <a:schemeClr val="bg1"/>
                </a:solidFill>
              </a:rPr>
              <a:t>Money that one can earn.</a:t>
            </a:r>
            <a:endParaRPr lang="en-US"/>
          </a:p>
        </p:txBody>
      </p:sp>
      <p:pic>
        <p:nvPicPr>
          <p:cNvPr id="4107" name="Picture 11" descr="Sky is Lim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57338"/>
            <a:ext cx="6934200" cy="29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  <p:bldP spid="410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143000" y="541338"/>
            <a:ext cx="658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People have entered this profession</a:t>
            </a:r>
            <a:br>
              <a:rPr lang="en-US" sz="2800" b="1">
                <a:solidFill>
                  <a:schemeClr val="bg1"/>
                </a:solidFill>
                <a:latin typeface="Tahoma" pitchFamily="34" charset="0"/>
              </a:rPr>
            </a:br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from all walks of life.</a:t>
            </a:r>
            <a:endParaRPr lang="en-US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4800600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There are:</a:t>
            </a: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    Doctors,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Engineers,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C. A.’s,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Share Brokers,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Lawyers,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Film-stars,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CEO’s,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Businessmen,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House Wives,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 Students &amp; </a:t>
            </a:r>
            <a:r>
              <a:rPr lang="en-US" b="1">
                <a:solidFill>
                  <a:schemeClr val="bg1"/>
                </a:solidFill>
              </a:rPr>
              <a:t/>
            </a:r>
            <a:br>
              <a:rPr lang="en-US" b="1">
                <a:solidFill>
                  <a:schemeClr val="bg1"/>
                </a:solidFill>
              </a:rPr>
            </a:br>
            <a:r>
              <a:rPr lang="en-US" b="1">
                <a:solidFill>
                  <a:schemeClr val="bg1"/>
                </a:solidFill>
              </a:rPr>
              <a:t>                        …</a:t>
            </a:r>
            <a:r>
              <a:rPr lang="en-US" sz="2800" b="1">
                <a:solidFill>
                  <a:schemeClr val="bg1"/>
                </a:solidFill>
              </a:rPr>
              <a:t>Many Others…</a:t>
            </a:r>
            <a:r>
              <a:rPr lang="en-US">
                <a:solidFill>
                  <a:srgbClr val="FFFF00"/>
                </a:solidFill>
              </a:rPr>
              <a:t> </a:t>
            </a:r>
            <a:endParaRPr lang="en-US"/>
          </a:p>
        </p:txBody>
      </p:sp>
      <p:pic>
        <p:nvPicPr>
          <p:cNvPr id="5129" name="Picture 9" descr="Doc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2725" y="990600"/>
            <a:ext cx="12350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Engine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32725" y="2438400"/>
            <a:ext cx="12350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Businessma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32725" y="3886200"/>
            <a:ext cx="12350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Film Directo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32725" y="5334000"/>
            <a:ext cx="12350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  <p:bldP spid="51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355850" y="228600"/>
            <a:ext cx="419735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Profile of some of</a:t>
            </a:r>
            <a:br>
              <a:rPr lang="en-US" sz="2800" b="1">
                <a:solidFill>
                  <a:schemeClr val="bg1"/>
                </a:solidFill>
                <a:latin typeface="Tahoma" pitchFamily="34" charset="0"/>
              </a:rPr>
            </a:br>
            <a:r>
              <a:rPr lang="en-US" sz="3000" b="1">
                <a:solidFill>
                  <a:srgbClr val="00CCFF"/>
                </a:solidFill>
                <a:latin typeface="Arial Black" pitchFamily="34" charset="0"/>
              </a:rPr>
              <a:t>OUR TOPERS</a:t>
            </a:r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2200" b="1">
                <a:solidFill>
                  <a:schemeClr val="bg1"/>
                </a:solidFill>
                <a:latin typeface="Arial Narrow" pitchFamily="34" charset="0"/>
              </a:rPr>
              <a:t>(All INDIA)</a:t>
            </a:r>
            <a:endParaRPr lang="en-US" sz="2200">
              <a:latin typeface="Arial Narrow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 rot="-5400000">
            <a:off x="7855744" y="5480844"/>
            <a:ext cx="2271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b="1" i="1" u="sng">
                <a:solidFill>
                  <a:schemeClr val="bg1"/>
                </a:solidFill>
                <a:latin typeface="Tahoma" pitchFamily="34" charset="0"/>
              </a:rPr>
              <a:t>Photo from MDRT Book</a:t>
            </a:r>
            <a:endParaRPr lang="en-US" sz="1400" i="1" u="sng">
              <a:latin typeface="Verdana" pitchFamily="34" charset="0"/>
            </a:endParaRP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1600200" y="1219200"/>
            <a:ext cx="163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Smt. Ritu Nanda</a:t>
            </a:r>
          </a:p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63,12,399 (TOT)</a:t>
            </a:r>
            <a:endParaRPr lang="en-US" sz="1800" b="1">
              <a:latin typeface="Arial Narrow" pitchFamily="34" charset="0"/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676400" y="2819400"/>
            <a:ext cx="1685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Smt. C. V. Bheda</a:t>
            </a:r>
          </a:p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30,35,450 (TOT)</a:t>
            </a:r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en-US" sz="1800">
              <a:latin typeface="Verdana" pitchFamily="34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676400" y="4422775"/>
            <a:ext cx="1814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Shri Sanjeev Bajaj</a:t>
            </a:r>
          </a:p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55,74,860 (TOT) 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676400" y="5943600"/>
            <a:ext cx="1573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Shri J. Kannan </a:t>
            </a:r>
          </a:p>
          <a:p>
            <a:pPr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34,35,713 (TOT)</a:t>
            </a:r>
            <a:endParaRPr lang="en-US" sz="1800">
              <a:latin typeface="Arial Narrow" pitchFamily="34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86425" y="1222375"/>
            <a:ext cx="1865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Shri R. S. Satoskar</a:t>
            </a:r>
          </a:p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30,26,058 (TOT)</a:t>
            </a:r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en-US" sz="1800">
              <a:latin typeface="Verdana" pitchFamily="34" charset="0"/>
            </a:endParaRP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486400" y="2743200"/>
            <a:ext cx="2060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Shri S. B. Choudhary</a:t>
            </a:r>
          </a:p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2,17,95,429 (TOT)</a:t>
            </a:r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en-US" sz="1800">
              <a:latin typeface="Verdana" pitchFamily="34" charset="0"/>
            </a:endParaRP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210175" y="4422775"/>
            <a:ext cx="2346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Shri Jayeep M. Kashikar</a:t>
            </a:r>
          </a:p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30,00,477 (TOT)</a:t>
            </a:r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en-US" sz="1800">
              <a:latin typeface="Verdana" pitchFamily="34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638800" y="5943600"/>
            <a:ext cx="178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   Smt. U. Goenka </a:t>
            </a:r>
          </a:p>
          <a:p>
            <a:pPr algn="r" eaLnBrk="0" hangingPunct="0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37,97,965 (TOT)</a:t>
            </a:r>
            <a:endParaRPr lang="en-US" sz="1800">
              <a:latin typeface="Arial Narrow" pitchFamily="34" charset="0"/>
            </a:endParaRPr>
          </a:p>
        </p:txBody>
      </p:sp>
      <p:pic>
        <p:nvPicPr>
          <p:cNvPr id="7181" name="Picture 26" descr="Ritu Nan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11985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27" descr="Bhe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828800"/>
            <a:ext cx="12049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28" descr="Sanjeev Bajaj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505200"/>
            <a:ext cx="12049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29" descr="Kan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5181600"/>
            <a:ext cx="12017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30" descr="Satoska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228600"/>
            <a:ext cx="12239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31" descr="Choudhary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48563" y="1905000"/>
            <a:ext cx="11874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32" descr="Kashika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3505200"/>
            <a:ext cx="11826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8" name="Picture 33" descr="U Goenk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43800" y="5105400"/>
            <a:ext cx="12160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9" grpId="0" autoUpdateAnimBg="0"/>
      <p:bldP spid="25618" grpId="0" autoUpdateAnimBg="0"/>
      <p:bldP spid="25619" grpId="0" autoUpdateAnimBg="0"/>
      <p:bldP spid="25620" grpId="0" autoUpdateAnimBg="0"/>
      <p:bldP spid="25621" grpId="0" autoUpdateAnimBg="0"/>
      <p:bldP spid="25622" grpId="0" autoUpdateAnimBg="0"/>
      <p:bldP spid="25623" grpId="0" autoUpdateAnimBg="0"/>
      <p:bldP spid="25624" grpId="0" autoUpdateAnimBg="0"/>
      <p:bldP spid="256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525588" y="152400"/>
            <a:ext cx="609441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500" b="1" u="sng">
                <a:solidFill>
                  <a:srgbClr val="FFFF00"/>
                </a:solidFill>
                <a:latin typeface="Tahoma" pitchFamily="34" charset="0"/>
              </a:rPr>
              <a:t>Profile of our Team Topers</a:t>
            </a:r>
            <a:endParaRPr lang="en-US" sz="3500" u="sng">
              <a:solidFill>
                <a:srgbClr val="FFFF00"/>
              </a:solidFill>
            </a:endParaRP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1447800" y="1339850"/>
            <a:ext cx="1241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USHA JAIN</a:t>
            </a:r>
          </a:p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MDRT</a:t>
            </a:r>
          </a:p>
        </p:txBody>
      </p: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1447800" y="2940050"/>
            <a:ext cx="1027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DHAWAN</a:t>
            </a:r>
          </a:p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MDRT</a:t>
            </a:r>
          </a:p>
        </p:txBody>
      </p:sp>
      <p:sp>
        <p:nvSpPr>
          <p:cNvPr id="8198" name="Text Box 18"/>
          <p:cNvSpPr txBox="1">
            <a:spLocks noChangeArrowheads="1"/>
          </p:cNvSpPr>
          <p:nvPr/>
        </p:nvSpPr>
        <p:spPr bwMode="auto">
          <a:xfrm>
            <a:off x="1447800" y="4572000"/>
            <a:ext cx="1838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PARVESH KUMAR</a:t>
            </a:r>
          </a:p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ZM CLUB</a:t>
            </a:r>
          </a:p>
        </p:txBody>
      </p:sp>
      <p:sp>
        <p:nvSpPr>
          <p:cNvPr id="8199" name="Text Box 19"/>
          <p:cNvSpPr txBox="1">
            <a:spLocks noChangeArrowheads="1"/>
          </p:cNvSpPr>
          <p:nvPr/>
        </p:nvSpPr>
        <p:spPr bwMode="auto">
          <a:xfrm>
            <a:off x="1447800" y="6140450"/>
            <a:ext cx="1119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SUBHASH</a:t>
            </a:r>
          </a:p>
          <a:p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4,88,000</a:t>
            </a:r>
          </a:p>
        </p:txBody>
      </p:sp>
      <p:sp>
        <p:nvSpPr>
          <p:cNvPr id="8200" name="Text Box 24"/>
          <p:cNvSpPr txBox="1">
            <a:spLocks noChangeArrowheads="1"/>
          </p:cNvSpPr>
          <p:nvPr/>
        </p:nvSpPr>
        <p:spPr bwMode="auto">
          <a:xfrm>
            <a:off x="6030913" y="1371600"/>
            <a:ext cx="1647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JOGINDIRI DEVI</a:t>
            </a:r>
          </a:p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 (126 Policies)</a:t>
            </a:r>
          </a:p>
        </p:txBody>
      </p:sp>
      <p:sp>
        <p:nvSpPr>
          <p:cNvPr id="8201" name="Text Box 25"/>
          <p:cNvSpPr txBox="1">
            <a:spLocks noChangeArrowheads="1"/>
          </p:cNvSpPr>
          <p:nvPr/>
        </p:nvSpPr>
        <p:spPr bwMode="auto">
          <a:xfrm>
            <a:off x="6394450" y="2895600"/>
            <a:ext cx="1273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ARUKIA</a:t>
            </a:r>
          </a:p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101 Policies</a:t>
            </a:r>
          </a:p>
        </p:txBody>
      </p:sp>
      <p:sp>
        <p:nvSpPr>
          <p:cNvPr id="8202" name="Text Box 26"/>
          <p:cNvSpPr txBox="1">
            <a:spLocks noChangeArrowheads="1"/>
          </p:cNvSpPr>
          <p:nvPr/>
        </p:nvSpPr>
        <p:spPr bwMode="auto">
          <a:xfrm>
            <a:off x="6272213" y="4540250"/>
            <a:ext cx="14144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MANISH JAIN</a:t>
            </a:r>
          </a:p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 M.D.R.T.</a:t>
            </a:r>
          </a:p>
        </p:txBody>
      </p:sp>
      <p:sp>
        <p:nvSpPr>
          <p:cNvPr id="8203" name="Text Box 27"/>
          <p:cNvSpPr txBox="1">
            <a:spLocks noChangeArrowheads="1"/>
          </p:cNvSpPr>
          <p:nvPr/>
        </p:nvSpPr>
        <p:spPr bwMode="auto">
          <a:xfrm>
            <a:off x="5788025" y="6140450"/>
            <a:ext cx="1908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endParaRPr lang="en-US" sz="1800" b="1">
              <a:solidFill>
                <a:schemeClr val="bg1"/>
              </a:solidFill>
              <a:latin typeface="Arial Narrow" pitchFamily="34" charset="0"/>
            </a:endParaRPr>
          </a:p>
          <a:p>
            <a:pPr algn="r"/>
            <a:r>
              <a:rPr lang="en-US" sz="1800" b="1">
                <a:solidFill>
                  <a:schemeClr val="bg1"/>
                </a:solidFill>
                <a:latin typeface="Arial Narrow" pitchFamily="34" charset="0"/>
              </a:rPr>
              <a:t>SUNITA SWAROOP</a:t>
            </a:r>
          </a:p>
        </p:txBody>
      </p:sp>
      <p:pic>
        <p:nvPicPr>
          <p:cNvPr id="8204" name="Picture 32" descr="Ashwi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743200"/>
            <a:ext cx="1905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34" descr="Ashok Ka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7963" y="2667000"/>
            <a:ext cx="11509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667000" y="541338"/>
            <a:ext cx="3465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Commission Rates</a:t>
            </a:r>
            <a:endParaRPr lang="en-US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33400" y="1009650"/>
            <a:ext cx="81534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b="1">
                <a:solidFill>
                  <a:srgbClr val="FFFF00"/>
                </a:solidFill>
                <a:latin typeface="Arial Narrow" pitchFamily="34" charset="0"/>
              </a:rPr>
              <a:t>On any standard Policy that you procure, you shall be paid </a:t>
            </a:r>
            <a:br>
              <a:rPr lang="en-US" b="1">
                <a:solidFill>
                  <a:srgbClr val="FFFF00"/>
                </a:solidFill>
                <a:latin typeface="Arial Narrow" pitchFamily="34" charset="0"/>
              </a:rPr>
            </a:br>
            <a:r>
              <a:rPr lang="en-US" b="1">
                <a:solidFill>
                  <a:srgbClr val="FFFF00"/>
                </a:solidFill>
                <a:latin typeface="Arial Narrow" pitchFamily="34" charset="0"/>
              </a:rPr>
              <a:t>the following Commission Rates:</a:t>
            </a:r>
            <a:endParaRPr lang="en-US" b="1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082675" y="2667000"/>
            <a:ext cx="726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25% of 1st year premium with 10% Bonus Commission.</a:t>
            </a:r>
            <a:endParaRPr lang="en-US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066800" y="3317875"/>
            <a:ext cx="451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bg1"/>
                </a:solidFill>
              </a:rPr>
              <a:t>• 7.5% of 2nd &amp; 3rd year premium.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071563" y="3946525"/>
            <a:ext cx="64643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000">
                <a:solidFill>
                  <a:schemeClr val="bg1"/>
                </a:solidFill>
              </a:rPr>
              <a:t>• 5% there after till the Policy Continues.</a:t>
            </a:r>
            <a:endParaRPr lang="en-US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990600" y="5426075"/>
            <a:ext cx="722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66FF"/>
                </a:solidFill>
              </a:rPr>
              <a:t>Every time a Policyholder pays his Installment Premium, </a:t>
            </a:r>
            <a:br>
              <a:rPr lang="en-US">
                <a:solidFill>
                  <a:srgbClr val="0066FF"/>
                </a:solidFill>
              </a:rPr>
            </a:br>
            <a:r>
              <a:rPr lang="en-US">
                <a:solidFill>
                  <a:srgbClr val="0066FF"/>
                </a:solidFill>
              </a:rPr>
              <a:t>the Agent receives his Commission.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 autoUpdateAnimBg="0"/>
      <p:bldP spid="12306" grpId="0" autoUpdateAnimBg="0"/>
      <p:bldP spid="12307" grpId="0" autoUpdateAnimBg="0"/>
      <p:bldP spid="12308" grpId="0" autoUpdateAnimBg="0"/>
      <p:bldP spid="12309" grpId="0" autoUpdateAnimBg="0"/>
      <p:bldP spid="123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chemeClr val="tx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144838" y="228600"/>
            <a:ext cx="2517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THAT MEANS</a:t>
            </a:r>
            <a:endParaRPr lang="en-US"/>
          </a:p>
        </p:txBody>
      </p:sp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895350" y="8382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YEAR</a:t>
            </a:r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995363" y="1219200"/>
            <a:ext cx="525462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st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nd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3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rd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4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6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7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8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9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11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12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13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14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15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16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17th</a:t>
            </a:r>
            <a:endParaRPr lang="en-US" sz="1600" b="1" baseline="30000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18th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19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  <a:endParaRPr lang="en-US" sz="16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20</a:t>
            </a:r>
            <a:r>
              <a:rPr lang="en-US" sz="1600" b="1" baseline="30000">
                <a:solidFill>
                  <a:schemeClr val="bg1"/>
                </a:solidFill>
                <a:latin typeface="Arial Narrow" pitchFamily="34" charset="0"/>
              </a:rPr>
              <a:t>th</a:t>
            </a:r>
            <a:endParaRPr lang="en-US" sz="16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1962150" y="838200"/>
            <a:ext cx="1068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PREMIUM</a:t>
            </a: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2128838" y="1235075"/>
            <a:ext cx="828675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10,000</a:t>
            </a:r>
          </a:p>
          <a:p>
            <a:endParaRPr lang="en-US" sz="16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1600" b="1" u="sng">
                <a:solidFill>
                  <a:srgbClr val="FFFF00"/>
                </a:solidFill>
                <a:latin typeface="Arial Narrow" pitchFamily="34" charset="0"/>
              </a:rPr>
              <a:t>2,00,000</a:t>
            </a:r>
            <a:endParaRPr lang="en-US" b="1" u="sng">
              <a:solidFill>
                <a:srgbClr val="FFFF00"/>
              </a:solidFill>
            </a:endParaRPr>
          </a:p>
        </p:txBody>
      </p:sp>
      <p:sp>
        <p:nvSpPr>
          <p:cNvPr id="10248" name="Text Box 14"/>
          <p:cNvSpPr txBox="1">
            <a:spLocks noChangeArrowheads="1"/>
          </p:cNvSpPr>
          <p:nvPr/>
        </p:nvSpPr>
        <p:spPr bwMode="auto">
          <a:xfrm>
            <a:off x="5287963" y="838200"/>
            <a:ext cx="350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%</a:t>
            </a: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5280025" y="1219200"/>
            <a:ext cx="5619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35%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7.5%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7.5%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  <a:br>
              <a:rPr lang="en-US" sz="16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  <a:br>
              <a:rPr lang="en-US" sz="16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  <a:br>
              <a:rPr lang="en-US" sz="16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5%</a:t>
            </a:r>
          </a:p>
        </p:txBody>
      </p:sp>
      <p:sp>
        <p:nvSpPr>
          <p:cNvPr id="10250" name="Text Box 16"/>
          <p:cNvSpPr txBox="1">
            <a:spLocks noChangeArrowheads="1"/>
          </p:cNvSpPr>
          <p:nvPr/>
        </p:nvSpPr>
        <p:spPr bwMode="auto">
          <a:xfrm>
            <a:off x="6435725" y="8382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FFFF00"/>
                </a:solidFill>
                <a:latin typeface="Arial Narrow" pitchFamily="34" charset="0"/>
              </a:rPr>
              <a:t>COMMISSION</a:t>
            </a:r>
          </a:p>
        </p:txBody>
      </p:sp>
      <p:sp>
        <p:nvSpPr>
          <p:cNvPr id="10251" name="Text Box 17"/>
          <p:cNvSpPr txBox="1">
            <a:spLocks noChangeArrowheads="1"/>
          </p:cNvSpPr>
          <p:nvPr/>
        </p:nvSpPr>
        <p:spPr bwMode="auto">
          <a:xfrm>
            <a:off x="4368800" y="1235075"/>
            <a:ext cx="30988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3,500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750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750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500</a:t>
            </a:r>
          </a:p>
          <a:p>
            <a:pPr algn="r"/>
            <a:endParaRPr lang="en-US" sz="1600" b="1">
              <a:solidFill>
                <a:schemeClr val="bg1"/>
              </a:solidFill>
              <a:latin typeface="Arial Narrow" pitchFamily="34" charset="0"/>
            </a:endParaRPr>
          </a:p>
          <a:p>
            <a:pPr algn="r"/>
            <a:r>
              <a:rPr lang="en-US" sz="1600" b="1">
                <a:solidFill>
                  <a:schemeClr val="bg1"/>
                </a:solidFill>
                <a:latin typeface="Arial Narrow" pitchFamily="34" charset="0"/>
              </a:rPr>
              <a:t>Total Commission on 1 Policy</a:t>
            </a:r>
            <a:r>
              <a:rPr lang="en-US" sz="1600" b="1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1600" b="1" u="sng">
                <a:solidFill>
                  <a:srgbClr val="FFFF00"/>
                </a:solidFill>
                <a:latin typeface="Arial Narrow" pitchFamily="34" charset="0"/>
              </a:rPr>
              <a:t>13,500</a:t>
            </a:r>
            <a:endParaRPr lang="en-US" b="1" u="sng">
              <a:solidFill>
                <a:srgbClr val="FFFF00"/>
              </a:solidFill>
            </a:endParaRPr>
          </a:p>
        </p:txBody>
      </p:sp>
      <p:sp>
        <p:nvSpPr>
          <p:cNvPr id="10252" name="Rectangle 18"/>
          <p:cNvSpPr>
            <a:spLocks noChangeArrowheads="1"/>
          </p:cNvSpPr>
          <p:nvPr/>
        </p:nvSpPr>
        <p:spPr bwMode="auto">
          <a:xfrm>
            <a:off x="762000" y="838200"/>
            <a:ext cx="7391400" cy="3810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9"/>
          <p:cNvSpPr>
            <a:spLocks noChangeArrowheads="1"/>
          </p:cNvSpPr>
          <p:nvPr/>
        </p:nvSpPr>
        <p:spPr bwMode="auto">
          <a:xfrm>
            <a:off x="762000" y="1219200"/>
            <a:ext cx="7391400" cy="51054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20"/>
          <p:cNvSpPr>
            <a:spLocks noChangeArrowheads="1"/>
          </p:cNvSpPr>
          <p:nvPr/>
        </p:nvSpPr>
        <p:spPr bwMode="auto">
          <a:xfrm>
            <a:off x="762000" y="6324600"/>
            <a:ext cx="7391400" cy="38100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974</Words>
  <Application>Microsoft PowerPoint</Application>
  <PresentationFormat>On-screen Show (4:3)</PresentationFormat>
  <Paragraphs>396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MY BLISS</cp:lastModifiedBy>
  <cp:revision>224</cp:revision>
  <dcterms:created xsi:type="dcterms:W3CDTF">2002-11-26T04:56:31Z</dcterms:created>
  <dcterms:modified xsi:type="dcterms:W3CDTF">2012-11-06T07:06:54Z</dcterms:modified>
</cp:coreProperties>
</file>